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292" r:id="rId3"/>
    <p:sldId id="290" r:id="rId4"/>
    <p:sldId id="293" r:id="rId5"/>
    <p:sldId id="294" r:id="rId6"/>
    <p:sldId id="295" r:id="rId7"/>
  </p:sldIdLst>
  <p:sldSz cx="12192000" cy="6858000"/>
  <p:notesSz cx="6858000" cy="9144000"/>
  <p:embeddedFontLst>
    <p:embeddedFont>
      <p:font typeface="210 스탠다드 030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AA"/>
    <a:srgbClr val="A7CF38"/>
    <a:srgbClr val="303F9F"/>
    <a:srgbClr val="0064B4"/>
    <a:srgbClr val="1851A5"/>
    <a:srgbClr val="F68536"/>
    <a:srgbClr val="FFFFFF"/>
    <a:srgbClr val="65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3372" autoAdjust="0"/>
  </p:normalViewPr>
  <p:slideViewPr>
    <p:cSldViewPr snapToGrid="0" showGuides="1">
      <p:cViewPr varScale="1">
        <p:scale>
          <a:sx n="90" d="100"/>
          <a:sy n="90" d="100"/>
        </p:scale>
        <p:origin x="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F2EF7-A152-41A5-A880-C6311BC85CFB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ABA17-0AA3-4D02-947D-0020E980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9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204E8-EEE6-4308-B882-5E344DDCD0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2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3626B-C7D6-3D0D-CF3F-7DB2F8A5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15A1DB-3A5A-A745-C34F-0D82E191F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3CDC7-9747-E6F4-B3D3-5941C1EE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6E09E-4799-529B-194A-9E969560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F0677-4ECE-37FC-1F95-23FE8404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8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270AA-C9E5-1F05-5675-D245663C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732775-F78F-0AC5-684F-190F793C0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99455-BAA7-BB05-4223-D1281ECB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A9571-C67C-398B-570B-CDEBAC57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858F5-F2B9-9371-73F6-64C20067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55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5BE6F-73FF-BB87-8630-F062C9817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12F16-0DE3-4F47-4168-5A2B38E9E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EBE07-E646-0E61-ABCA-A70244DB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10023-B0EF-C58F-B92D-91369408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434AF-2B7A-F1E2-8F50-AE623760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43F89-1A58-10A7-29A8-5C52231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1BA55-9028-CF88-C5D7-7BDBC3D7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6A290-37B8-E123-847E-A31A890D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A69EA-982A-0D45-D2AA-922C3EE9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923CF-AD6D-8258-EE37-D3752D2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8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6A6AE-4192-AA7B-ECE9-CD122B6F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AADDA3-21FF-2F39-5518-9C09E354B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839B1-103E-CFB4-B822-81E8355B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74A6A-8CF6-387A-56ED-05120ED9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71F06-E9F6-1312-B03D-729ABC16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4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F2E68-2E02-7FB6-7BBE-D1E67408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A50EF-11D0-FC30-FF4C-9CD4C8A7A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33D3AB-3819-5ECD-3743-85510FF8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12AD-9E41-A339-349D-79C84046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C59DDB-FF6F-9DCF-4E66-6E7E1AFC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094D4-B665-67A5-520C-AFB2A154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7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D11D0-A938-3A99-5D6E-9E1F089A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30E5F-BD4F-2C9D-D97E-427B7468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37367F-4A03-9AF2-B8E8-E22526479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8CD5D-0BF2-4CFF-0984-E1A114DCD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888724-0288-BD54-EEDF-8FD1729B6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F70FDC-7089-C05B-2884-EC9F516A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258B85-3F0F-D854-4357-58171371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B88BB1-0CAA-98AB-77AD-689D505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3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DF692-581F-A9E2-0DD1-D3ADCE8C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864AD9-ED08-3050-72C2-78C71975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54521E-6E1B-0D92-794E-62A5EA8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EEFBF-94DA-9C2D-92BE-2271ADCE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0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887BAC-0D22-D652-1378-46A6B8AA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34575D-C0C2-03BF-A7C0-AE7B6654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281D1-5D2A-F7B8-7E32-8996F353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9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9966C-6F56-5350-9C01-427EFB3F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819FB-8C2D-EC0C-AB63-E4918621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2E385-D14C-94DC-8334-6799E4A09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1920E-6BA5-DCCA-9BFD-BF0D496B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B3EBF-9971-609F-F4C5-595F2CAD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A4C56-CF50-042F-2A27-B7DC1517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3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7E42-DB6D-9630-E59B-08D23C0B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554CFA-43D7-E7F2-F2C4-48FAF81EC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DA6A52-9283-6533-4E1D-B3402F4BA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D6516-BF9C-B98A-C2CC-34439981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9E6E67-E0B0-1F9E-B2E0-478CF67B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D7020-063A-1001-B309-7CD3DFB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8B4BB-4FA7-4A60-2DC4-80A0B30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99E20-9976-C8DC-4168-6F258E1E6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52D0C-9591-4416-57B2-48F9296E6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F76A2-68C7-BD1A-796F-3A2CA118D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54FF4-631F-C035-73D8-ED4E6CFA3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6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3517287" cy="685800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5400000">
            <a:off x="3491925" y="3015654"/>
            <a:ext cx="367750" cy="317026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34314" y="2884958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 봇 로봇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설계서</a:t>
            </a:r>
          </a:p>
        </p:txBody>
      </p:sp>
      <p:sp>
        <p:nvSpPr>
          <p:cNvPr id="11" name="타원 10"/>
          <p:cNvSpPr/>
          <p:nvPr/>
        </p:nvSpPr>
        <p:spPr>
          <a:xfrm>
            <a:off x="1018883" y="2449398"/>
            <a:ext cx="1479518" cy="1479518"/>
          </a:xfrm>
          <a:prstGeom prst="ellipse">
            <a:avLst/>
          </a:prstGeom>
          <a:solidFill>
            <a:srgbClr val="1851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41408" y="2571923"/>
            <a:ext cx="1234468" cy="12344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22A65-B9F0-0205-7ECD-2B99D8A3D614}"/>
              </a:ext>
            </a:extLst>
          </p:cNvPr>
          <p:cNvSpPr txBox="1"/>
          <p:nvPr/>
        </p:nvSpPr>
        <p:spPr>
          <a:xfrm>
            <a:off x="9725670" y="4698348"/>
            <a:ext cx="1923925" cy="179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조성윤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양현규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박종건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스마트</a:t>
            </a:r>
            <a:r>
              <a:rPr lang="en-US" altLang="ko-KR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IOT </a:t>
            </a: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박건형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컴퓨터공학과 신재성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6BEF97-5298-4672-CF56-E18674D412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2" y="2697410"/>
            <a:ext cx="1035120" cy="9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설계도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상단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캐리어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)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5CDC3B-A764-A9F5-EC09-14450FFFC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9" t="12291" r="52999" b="15089"/>
          <a:stretch/>
        </p:blipFill>
        <p:spPr bwMode="auto">
          <a:xfrm rot="5400000">
            <a:off x="1308560" y="1620601"/>
            <a:ext cx="2728500" cy="39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64DA58-774A-F4D4-E7E1-E690D1E6CC6C}"/>
              </a:ext>
            </a:extLst>
          </p:cNvPr>
          <p:cNvCxnSpPr/>
          <p:nvPr/>
        </p:nvCxnSpPr>
        <p:spPr>
          <a:xfrm flipV="1">
            <a:off x="3869928" y="2557107"/>
            <a:ext cx="514350" cy="450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5ABD36-78F7-E705-64E7-8F200D8D26C1}"/>
              </a:ext>
            </a:extLst>
          </p:cNvPr>
          <p:cNvCxnSpPr>
            <a:cxnSpLocks/>
          </p:cNvCxnSpPr>
          <p:nvPr/>
        </p:nvCxnSpPr>
        <p:spPr>
          <a:xfrm flipH="1">
            <a:off x="4384278" y="2557107"/>
            <a:ext cx="9842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51CF56C-1EDD-92F0-DD98-F348A093FABE}"/>
              </a:ext>
            </a:extLst>
          </p:cNvPr>
          <p:cNvSpPr/>
          <p:nvPr/>
        </p:nvSpPr>
        <p:spPr>
          <a:xfrm>
            <a:off x="3825478" y="2963507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ADFAB-4423-47AC-3627-FE2E5BCEE0CA}"/>
              </a:ext>
            </a:extLst>
          </p:cNvPr>
          <p:cNvSpPr txBox="1"/>
          <p:nvPr/>
        </p:nvSpPr>
        <p:spPr>
          <a:xfrm>
            <a:off x="5368528" y="2418607"/>
            <a:ext cx="3560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투명 아크릴 판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택배가 로봇에서 떨어지지 않도록 지지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1D37A1-45CA-74A4-AF7B-21F9D773843D}"/>
              </a:ext>
            </a:extLst>
          </p:cNvPr>
          <p:cNvCxnSpPr>
            <a:cxnSpLocks/>
          </p:cNvCxnSpPr>
          <p:nvPr/>
        </p:nvCxnSpPr>
        <p:spPr>
          <a:xfrm>
            <a:off x="3578225" y="4339224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49C194C-B4B9-EEF1-870F-A391571F2A39}"/>
              </a:ext>
            </a:extLst>
          </p:cNvPr>
          <p:cNvSpPr/>
          <p:nvPr/>
        </p:nvSpPr>
        <p:spPr>
          <a:xfrm>
            <a:off x="3533775" y="4294774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DBA5DA-4302-D8D3-8EE9-FA9F55C7F8E2}"/>
              </a:ext>
            </a:extLst>
          </p:cNvPr>
          <p:cNvCxnSpPr>
            <a:cxnSpLocks/>
          </p:cNvCxnSpPr>
          <p:nvPr/>
        </p:nvCxnSpPr>
        <p:spPr>
          <a:xfrm flipH="1">
            <a:off x="4470400" y="3500514"/>
            <a:ext cx="939800" cy="8387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EB8415-8001-CE64-CC75-C078FE53BE0E}"/>
              </a:ext>
            </a:extLst>
          </p:cNvPr>
          <p:cNvSpPr txBox="1"/>
          <p:nvPr/>
        </p:nvSpPr>
        <p:spPr>
          <a:xfrm>
            <a:off x="5410200" y="3369047"/>
            <a:ext cx="5134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로봇이 위치 도착 시 컨베이어 벨트를 동작 시켜 물건을 떨어트림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5367-4137-5416-2CF5-B3FD87A6390F}"/>
              </a:ext>
            </a:extLst>
          </p:cNvPr>
          <p:cNvSpPr txBox="1"/>
          <p:nvPr/>
        </p:nvSpPr>
        <p:spPr>
          <a:xfrm>
            <a:off x="6394450" y="3642870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벨트는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모터로 만들어 짐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057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>
            <a:extLst>
              <a:ext uri="{FF2B5EF4-FFF2-40B4-BE49-F238E27FC236}">
                <a16:creationId xmlns:a16="http://schemas.microsoft.com/office/drawing/2014/main" id="{29E189CE-FD79-3E23-7482-B63D5EA5A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5" t="12804" r="18037" b="12324"/>
          <a:stretch/>
        </p:blipFill>
        <p:spPr bwMode="auto">
          <a:xfrm rot="5400000">
            <a:off x="1120135" y="1828982"/>
            <a:ext cx="3125306" cy="393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3906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설계도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중단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(1)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ADFAB-4423-47AC-3627-FE2E5BCEE0CA}"/>
              </a:ext>
            </a:extLst>
          </p:cNvPr>
          <p:cNvSpPr txBox="1"/>
          <p:nvPr/>
        </p:nvSpPr>
        <p:spPr>
          <a:xfrm>
            <a:off x="5124827" y="2094113"/>
            <a:ext cx="563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라이더 센서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라이더 센서를 통해 장애물을 탐지하고 생성된 지도를 기반으로 로봇이 이동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1D37A1-45CA-74A4-AF7B-21F9D773843D}"/>
              </a:ext>
            </a:extLst>
          </p:cNvPr>
          <p:cNvCxnSpPr>
            <a:cxnSpLocks/>
          </p:cNvCxnSpPr>
          <p:nvPr/>
        </p:nvCxnSpPr>
        <p:spPr>
          <a:xfrm>
            <a:off x="2978150" y="3061602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49C194C-B4B9-EEF1-870F-A391571F2A39}"/>
              </a:ext>
            </a:extLst>
          </p:cNvPr>
          <p:cNvSpPr/>
          <p:nvPr/>
        </p:nvSpPr>
        <p:spPr>
          <a:xfrm>
            <a:off x="2933700" y="3017152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DBA5DA-4302-D8D3-8EE9-FA9F55C7F8E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70325" y="2232613"/>
            <a:ext cx="1254502" cy="8289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475367-4137-5416-2CF5-B3FD87A6390F}"/>
              </a:ext>
            </a:extLst>
          </p:cNvPr>
          <p:cNvSpPr txBox="1"/>
          <p:nvPr/>
        </p:nvSpPr>
        <p:spPr>
          <a:xfrm>
            <a:off x="5981700" y="2358490"/>
            <a:ext cx="4653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성능 향상을 위해 기존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LDS-01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모델에서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YD LiDAR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사의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X4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모델로 교체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)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82BBE6-B51E-1FE8-0B70-973D97866FFC}"/>
              </a:ext>
            </a:extLst>
          </p:cNvPr>
          <p:cNvCxnSpPr>
            <a:cxnSpLocks/>
          </p:cNvCxnSpPr>
          <p:nvPr/>
        </p:nvCxnSpPr>
        <p:spPr>
          <a:xfrm>
            <a:off x="2757449" y="4323252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B871FB7-1D80-C90F-47C7-7EE24157E2E0}"/>
              </a:ext>
            </a:extLst>
          </p:cNvPr>
          <p:cNvSpPr/>
          <p:nvPr/>
        </p:nvSpPr>
        <p:spPr>
          <a:xfrm>
            <a:off x="2712999" y="4278802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57EEF1-D4A9-8DF7-17AD-317AB62B54F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649624" y="3420358"/>
            <a:ext cx="1475203" cy="9028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CE6857-0804-C207-F0B0-87A8B848BA25}"/>
              </a:ext>
            </a:extLst>
          </p:cNvPr>
          <p:cNvSpPr txBox="1"/>
          <p:nvPr/>
        </p:nvSpPr>
        <p:spPr>
          <a:xfrm>
            <a:off x="5124827" y="3281858"/>
            <a:ext cx="5178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 드라이버 보드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벨트의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모터를 </a:t>
            </a:r>
            <a:r>
              <a:rPr lang="ko-KR" altLang="en-US" sz="1200" dirty="0" err="1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동작시키기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위한 드라이버 보드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2B1D83E-A450-97A2-7259-C78B3E69A101}"/>
              </a:ext>
            </a:extLst>
          </p:cNvPr>
          <p:cNvCxnSpPr>
            <a:cxnSpLocks/>
          </p:cNvCxnSpPr>
          <p:nvPr/>
        </p:nvCxnSpPr>
        <p:spPr>
          <a:xfrm flipV="1">
            <a:off x="4054920" y="1245682"/>
            <a:ext cx="1069907" cy="14282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4C15321-C21B-89A4-6618-7B6B26018083}"/>
              </a:ext>
            </a:extLst>
          </p:cNvPr>
          <p:cNvSpPr/>
          <p:nvPr/>
        </p:nvSpPr>
        <p:spPr>
          <a:xfrm>
            <a:off x="4010470" y="2629471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4F2F7B-E1CC-CD73-8D37-1070CC2FDE0F}"/>
              </a:ext>
            </a:extLst>
          </p:cNvPr>
          <p:cNvSpPr txBox="1"/>
          <p:nvPr/>
        </p:nvSpPr>
        <p:spPr>
          <a:xfrm>
            <a:off x="5124827" y="1107182"/>
            <a:ext cx="4642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금속 샤프트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 무게의 하중을 견디기 위해 두꺼운 금속 샤프트로 교체</a:t>
            </a:r>
          </a:p>
        </p:txBody>
      </p:sp>
    </p:spTree>
    <p:extLst>
      <p:ext uri="{BB962C8B-B14F-4D97-AF65-F5344CB8AC3E}">
        <p14:creationId xmlns:p14="http://schemas.microsoft.com/office/powerpoint/2010/main" val="235958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>
            <a:extLst>
              <a:ext uri="{FF2B5EF4-FFF2-40B4-BE49-F238E27FC236}">
                <a16:creationId xmlns:a16="http://schemas.microsoft.com/office/drawing/2014/main" id="{29E189CE-FD79-3E23-7482-B63D5EA5A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5" t="12804" r="18037" b="12324"/>
          <a:stretch/>
        </p:blipFill>
        <p:spPr bwMode="auto">
          <a:xfrm rot="5400000">
            <a:off x="1120135" y="1828982"/>
            <a:ext cx="3125306" cy="393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설계도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중단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(2)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ADFAB-4423-47AC-3627-FE2E5BCEE0CA}"/>
              </a:ext>
            </a:extLst>
          </p:cNvPr>
          <p:cNvSpPr txBox="1"/>
          <p:nvPr/>
        </p:nvSpPr>
        <p:spPr>
          <a:xfrm>
            <a:off x="5119818" y="248522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OpenCR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동작 제어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82BBE6-B51E-1FE8-0B70-973D97866FFC}"/>
              </a:ext>
            </a:extLst>
          </p:cNvPr>
          <p:cNvCxnSpPr>
            <a:cxnSpLocks/>
          </p:cNvCxnSpPr>
          <p:nvPr/>
        </p:nvCxnSpPr>
        <p:spPr>
          <a:xfrm>
            <a:off x="1833524" y="4113702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B871FB7-1D80-C90F-47C7-7EE24157E2E0}"/>
              </a:ext>
            </a:extLst>
          </p:cNvPr>
          <p:cNvSpPr/>
          <p:nvPr/>
        </p:nvSpPr>
        <p:spPr>
          <a:xfrm>
            <a:off x="1789074" y="4069252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57EEF1-D4A9-8DF7-17AD-317AB62B54F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725699" y="3420358"/>
            <a:ext cx="2399128" cy="6933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CE6857-0804-C207-F0B0-87A8B848BA25}"/>
              </a:ext>
            </a:extLst>
          </p:cNvPr>
          <p:cNvSpPr txBox="1"/>
          <p:nvPr/>
        </p:nvSpPr>
        <p:spPr>
          <a:xfrm>
            <a:off x="5124827" y="3281858"/>
            <a:ext cx="375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4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로봇의 동작을 처리하기 위한 소형 컴퓨터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C59FF-1AB1-3260-C6CB-3153B59432F9}"/>
              </a:ext>
            </a:extLst>
          </p:cNvPr>
          <p:cNvSpPr txBox="1"/>
          <p:nvPr/>
        </p:nvSpPr>
        <p:spPr>
          <a:xfrm>
            <a:off x="6156960" y="3554285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성능 향상을 위해 기존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3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에서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4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모델로 교체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D78B91-2825-DB83-72B9-CCE9473C6EDD}"/>
              </a:ext>
            </a:extLst>
          </p:cNvPr>
          <p:cNvCxnSpPr>
            <a:cxnSpLocks/>
          </p:cNvCxnSpPr>
          <p:nvPr/>
        </p:nvCxnSpPr>
        <p:spPr>
          <a:xfrm>
            <a:off x="2828257" y="3429000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F16D10A4-127B-EBF9-A89D-C66C2C5B8E85}"/>
              </a:ext>
            </a:extLst>
          </p:cNvPr>
          <p:cNvSpPr/>
          <p:nvPr/>
        </p:nvSpPr>
        <p:spPr>
          <a:xfrm>
            <a:off x="2783807" y="338455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B381A3-8B28-DDF9-EAD0-14B3F2205BB4}"/>
              </a:ext>
            </a:extLst>
          </p:cNvPr>
          <p:cNvCxnSpPr>
            <a:cxnSpLocks/>
          </p:cNvCxnSpPr>
          <p:nvPr/>
        </p:nvCxnSpPr>
        <p:spPr>
          <a:xfrm flipH="1">
            <a:off x="3720432" y="2624883"/>
            <a:ext cx="1404395" cy="8041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6A2338C-456F-4CF1-8296-393968466A73}"/>
              </a:ext>
            </a:extLst>
          </p:cNvPr>
          <p:cNvCxnSpPr>
            <a:cxnSpLocks/>
          </p:cNvCxnSpPr>
          <p:nvPr/>
        </p:nvCxnSpPr>
        <p:spPr>
          <a:xfrm>
            <a:off x="3886139" y="4433803"/>
            <a:ext cx="1233679" cy="4717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BB78CD72-74E2-8E4D-B691-B721E2A1D7C6}"/>
              </a:ext>
            </a:extLst>
          </p:cNvPr>
          <p:cNvSpPr/>
          <p:nvPr/>
        </p:nvSpPr>
        <p:spPr>
          <a:xfrm>
            <a:off x="3713382" y="4375792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8FBFEC-2AC4-C2DC-460C-90E5D482C8C0}"/>
              </a:ext>
            </a:extLst>
          </p:cNvPr>
          <p:cNvSpPr txBox="1"/>
          <p:nvPr/>
        </p:nvSpPr>
        <p:spPr>
          <a:xfrm>
            <a:off x="5119818" y="4770677"/>
            <a:ext cx="3558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전지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벨트에 들어가는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모터의 전원을 공급</a:t>
            </a:r>
          </a:p>
        </p:txBody>
      </p:sp>
    </p:spTree>
    <p:extLst>
      <p:ext uri="{BB962C8B-B14F-4D97-AF65-F5344CB8AC3E}">
        <p14:creationId xmlns:p14="http://schemas.microsoft.com/office/powerpoint/2010/main" val="220732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설계도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하단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86924D7-1879-8695-103F-6B30A3EC7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8" t="26046" r="21717" b="9880"/>
          <a:stretch/>
        </p:blipFill>
        <p:spPr bwMode="auto">
          <a:xfrm rot="5400000">
            <a:off x="1743975" y="1208097"/>
            <a:ext cx="1877625" cy="393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828456-5E75-B4E8-36D8-4640329215CE}"/>
              </a:ext>
            </a:extLst>
          </p:cNvPr>
          <p:cNvCxnSpPr>
            <a:cxnSpLocks/>
          </p:cNvCxnSpPr>
          <p:nvPr/>
        </p:nvCxnSpPr>
        <p:spPr>
          <a:xfrm>
            <a:off x="3540125" y="3280697"/>
            <a:ext cx="892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15BD6F9-76A1-E476-56A3-AF3E88652935}"/>
              </a:ext>
            </a:extLst>
          </p:cNvPr>
          <p:cNvSpPr/>
          <p:nvPr/>
        </p:nvSpPr>
        <p:spPr>
          <a:xfrm>
            <a:off x="3495675" y="3236247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797BF36-97AF-E6DA-CB28-5E411306CB68}"/>
              </a:ext>
            </a:extLst>
          </p:cNvPr>
          <p:cNvCxnSpPr>
            <a:cxnSpLocks/>
          </p:cNvCxnSpPr>
          <p:nvPr/>
        </p:nvCxnSpPr>
        <p:spPr>
          <a:xfrm flipH="1">
            <a:off x="4432300" y="2451708"/>
            <a:ext cx="1254502" cy="8289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FC8BBD-5CB8-8E3E-FA03-354021BB471D}"/>
              </a:ext>
            </a:extLst>
          </p:cNvPr>
          <p:cNvSpPr txBox="1"/>
          <p:nvPr/>
        </p:nvSpPr>
        <p:spPr>
          <a:xfrm>
            <a:off x="5686802" y="2313207"/>
            <a:ext cx="477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배터리 수납 공간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로봇에 전원을 공급해주는 배터리를 수납할 수 있는 공간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7FE2DB-1E6D-0754-968F-4CBCE6E9AD83}"/>
              </a:ext>
            </a:extLst>
          </p:cNvPr>
          <p:cNvCxnSpPr>
            <a:cxnSpLocks/>
          </p:cNvCxnSpPr>
          <p:nvPr/>
        </p:nvCxnSpPr>
        <p:spPr>
          <a:xfrm>
            <a:off x="1182901" y="3247025"/>
            <a:ext cx="0" cy="9952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785D4A1-1355-514F-AA59-DE0E2F809C40}"/>
              </a:ext>
            </a:extLst>
          </p:cNvPr>
          <p:cNvSpPr/>
          <p:nvPr/>
        </p:nvSpPr>
        <p:spPr>
          <a:xfrm>
            <a:off x="1138451" y="31581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2066919-B024-91C6-0F5F-9A21424BCE83}"/>
              </a:ext>
            </a:extLst>
          </p:cNvPr>
          <p:cNvCxnSpPr>
            <a:cxnSpLocks/>
          </p:cNvCxnSpPr>
          <p:nvPr/>
        </p:nvCxnSpPr>
        <p:spPr>
          <a:xfrm flipH="1" flipV="1">
            <a:off x="1182901" y="4242230"/>
            <a:ext cx="2268324" cy="12335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A58F5E-85DA-8F2C-700E-378893FD1E64}"/>
              </a:ext>
            </a:extLst>
          </p:cNvPr>
          <p:cNvSpPr txBox="1"/>
          <p:nvPr/>
        </p:nvSpPr>
        <p:spPr>
          <a:xfrm>
            <a:off x="3451225" y="5337263"/>
            <a:ext cx="2390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바퀴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로봇의 다리 역할을 하는 바퀴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4665A1-DAAF-9C3F-4B19-3E4F0911066A}"/>
              </a:ext>
            </a:extLst>
          </p:cNvPr>
          <p:cNvSpPr txBox="1"/>
          <p:nvPr/>
        </p:nvSpPr>
        <p:spPr>
          <a:xfrm>
            <a:off x="3815711" y="5614262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휠 지름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48.7mm, </a:t>
            </a:r>
            <a:r>
              <a:rPr lang="ko-KR" altLang="en-US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타이어 폭 </a:t>
            </a:r>
            <a:r>
              <a:rPr lang="en-US" altLang="ko-KR" sz="12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17.5mm)</a:t>
            </a:r>
          </a:p>
        </p:txBody>
      </p:sp>
    </p:spTree>
    <p:extLst>
      <p:ext uri="{BB962C8B-B14F-4D97-AF65-F5344CB8AC3E}">
        <p14:creationId xmlns:p14="http://schemas.microsoft.com/office/powerpoint/2010/main" val="402202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설계도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전체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071F69-52D5-3BFF-3606-9B11E3ADD2F3}"/>
              </a:ext>
            </a:extLst>
          </p:cNvPr>
          <p:cNvSpPr txBox="1"/>
          <p:nvPr/>
        </p:nvSpPr>
        <p:spPr>
          <a:xfrm>
            <a:off x="7452554" y="3744463"/>
            <a:ext cx="4719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라이더 센서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라이더 센서를 통해 장애물을 탐지하고 생성된 지도를 기반으로 로봇이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21051-7E58-27E6-DBE1-D64EAF53F8E5}"/>
              </a:ext>
            </a:extLst>
          </p:cNvPr>
          <p:cNvSpPr txBox="1"/>
          <p:nvPr/>
        </p:nvSpPr>
        <p:spPr>
          <a:xfrm>
            <a:off x="8142750" y="3908920"/>
            <a:ext cx="3905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성능 향상을 위해 기존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LDS-01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모델에서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YD LiDAR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사의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X4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모델로 교체</a:t>
            </a:r>
            <a:endParaRPr lang="en-US" altLang="ko-KR" sz="1000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F4BAC-A22C-A233-240A-28E6EF9052F4}"/>
              </a:ext>
            </a:extLst>
          </p:cNvPr>
          <p:cNvSpPr txBox="1"/>
          <p:nvPr/>
        </p:nvSpPr>
        <p:spPr>
          <a:xfrm>
            <a:off x="7500786" y="4763417"/>
            <a:ext cx="4379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 드라이버 보드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벨트의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모터를 </a:t>
            </a:r>
            <a:r>
              <a:rPr lang="ko-KR" altLang="en-US" sz="1000" dirty="0" err="1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동작시키기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위한 드라이버 보드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96AF8-917F-F8EE-2279-257221E8682C}"/>
              </a:ext>
            </a:extLst>
          </p:cNvPr>
          <p:cNvSpPr txBox="1"/>
          <p:nvPr/>
        </p:nvSpPr>
        <p:spPr>
          <a:xfrm>
            <a:off x="7500786" y="2358469"/>
            <a:ext cx="389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금속 샤프트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 무게의 하중을 견디기 위해 두꺼운 금속 샤프트로 교체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D80B0-F459-38FB-9B28-F5F47F4FFC7A}"/>
              </a:ext>
            </a:extLst>
          </p:cNvPr>
          <p:cNvSpPr txBox="1"/>
          <p:nvPr/>
        </p:nvSpPr>
        <p:spPr>
          <a:xfrm>
            <a:off x="2059067" y="3768331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OpenCR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 동작 제어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B5F320-4B08-9C8C-E3DE-B89DFAA8E867}"/>
              </a:ext>
            </a:extLst>
          </p:cNvPr>
          <p:cNvSpPr txBox="1"/>
          <p:nvPr/>
        </p:nvSpPr>
        <p:spPr>
          <a:xfrm>
            <a:off x="929436" y="4675962"/>
            <a:ext cx="2332690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성능 향상을 위해 기존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3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에서</a:t>
            </a:r>
            <a:endParaRPr lang="en-US" altLang="ko-KR" sz="1000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4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모델로 교체</a:t>
            </a:r>
            <a:endParaRPr lang="en-US" altLang="ko-KR" sz="1000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9E2986-CC5A-EB72-2B85-B1F62EC187A2}"/>
              </a:ext>
            </a:extLst>
          </p:cNvPr>
          <p:cNvSpPr txBox="1"/>
          <p:nvPr/>
        </p:nvSpPr>
        <p:spPr>
          <a:xfrm>
            <a:off x="7500786" y="5360313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전지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벨트에 들어가는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모터의 전원을 공급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2541E4-D276-1688-F39C-FDCA3E9DAF3F}"/>
              </a:ext>
            </a:extLst>
          </p:cNvPr>
          <p:cNvSpPr txBox="1"/>
          <p:nvPr/>
        </p:nvSpPr>
        <p:spPr>
          <a:xfrm>
            <a:off x="20463612" y="2679700"/>
            <a:ext cx="477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배터리 수납 공간 </a:t>
            </a:r>
            <a:r>
              <a:rPr lang="en-US" altLang="ko-KR" sz="1200" dirty="0">
                <a:solidFill>
                  <a:srgbClr val="FF0000"/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로봇에 전원을 공급해주는 배터리를 수납할 수 있는 공간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5C7DCA-0CA5-53A7-8474-8FAEC475AF47}"/>
              </a:ext>
            </a:extLst>
          </p:cNvPr>
          <p:cNvSpPr txBox="1"/>
          <p:nvPr/>
        </p:nvSpPr>
        <p:spPr>
          <a:xfrm>
            <a:off x="7500786" y="4283470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바퀴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로봇의 다리 역할을 하는 바퀴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3C0D65-0711-8903-635A-C545C3FA264E}"/>
              </a:ext>
            </a:extLst>
          </p:cNvPr>
          <p:cNvSpPr txBox="1"/>
          <p:nvPr/>
        </p:nvSpPr>
        <p:spPr>
          <a:xfrm>
            <a:off x="7827166" y="4446938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(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휠 지름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48.7mm,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타이어 폭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17.5mm)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9314A45-2A75-548E-A60E-DCB8DFCB6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15122" r="16196" b="15122"/>
          <a:stretch/>
        </p:blipFill>
        <p:spPr bwMode="auto">
          <a:xfrm rot="5400000">
            <a:off x="2809936" y="1768910"/>
            <a:ext cx="5314852" cy="37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3C3556-E334-14DE-448A-6C701194C32E}"/>
              </a:ext>
            </a:extLst>
          </p:cNvPr>
          <p:cNvSpPr txBox="1"/>
          <p:nvPr/>
        </p:nvSpPr>
        <p:spPr>
          <a:xfrm>
            <a:off x="69811" y="4485974"/>
            <a:ext cx="3155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Raspberry Pi 4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로봇의 동작을 처리하기 위한 소형 컴퓨터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8E74965-F531-18E9-45F5-9DED892B0EE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887366" y="2481580"/>
            <a:ext cx="613420" cy="10593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B7A1744-F3EC-7A97-09FD-B48C540A43B9}"/>
              </a:ext>
            </a:extLst>
          </p:cNvPr>
          <p:cNvSpPr/>
          <p:nvPr/>
        </p:nvSpPr>
        <p:spPr>
          <a:xfrm>
            <a:off x="6842916" y="349651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2B59115-4C99-0232-FA31-392DF49F5B4C}"/>
              </a:ext>
            </a:extLst>
          </p:cNvPr>
          <p:cNvCxnSpPr>
            <a:cxnSpLocks/>
          </p:cNvCxnSpPr>
          <p:nvPr/>
        </p:nvCxnSpPr>
        <p:spPr>
          <a:xfrm>
            <a:off x="5744105" y="3810138"/>
            <a:ext cx="506676" cy="766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5FE7C2E-66A0-F210-F67D-91497B65E7D9}"/>
              </a:ext>
            </a:extLst>
          </p:cNvPr>
          <p:cNvSpPr/>
          <p:nvPr/>
        </p:nvSpPr>
        <p:spPr>
          <a:xfrm>
            <a:off x="5699655" y="3765688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BF0BC27-FE9F-83FD-20D2-D61CD4C88608}"/>
              </a:ext>
            </a:extLst>
          </p:cNvPr>
          <p:cNvCxnSpPr>
            <a:cxnSpLocks/>
          </p:cNvCxnSpPr>
          <p:nvPr/>
        </p:nvCxnSpPr>
        <p:spPr>
          <a:xfrm flipV="1">
            <a:off x="6233278" y="3872735"/>
            <a:ext cx="1219276" cy="127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ECD5F09-54FA-BE6D-46B9-D42716C17379}"/>
              </a:ext>
            </a:extLst>
          </p:cNvPr>
          <p:cNvCxnSpPr>
            <a:cxnSpLocks/>
          </p:cNvCxnSpPr>
          <p:nvPr/>
        </p:nvCxnSpPr>
        <p:spPr>
          <a:xfrm flipV="1">
            <a:off x="5383394" y="4898676"/>
            <a:ext cx="566556" cy="2743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AA43726-1F9B-BCF1-14AA-5AA77F210AB7}"/>
              </a:ext>
            </a:extLst>
          </p:cNvPr>
          <p:cNvSpPr/>
          <p:nvPr/>
        </p:nvSpPr>
        <p:spPr>
          <a:xfrm>
            <a:off x="5338944" y="5128591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3AEAB4B-7762-F216-8AE9-767FAF01C169}"/>
              </a:ext>
            </a:extLst>
          </p:cNvPr>
          <p:cNvCxnSpPr>
            <a:cxnSpLocks/>
          </p:cNvCxnSpPr>
          <p:nvPr/>
        </p:nvCxnSpPr>
        <p:spPr>
          <a:xfrm flipV="1">
            <a:off x="5949950" y="4891273"/>
            <a:ext cx="1550836" cy="87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509181-5D91-189E-A018-3181E197B3E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522927" y="5177088"/>
            <a:ext cx="977859" cy="3063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B3255510-EAFC-8614-C792-884673BA938A}"/>
              </a:ext>
            </a:extLst>
          </p:cNvPr>
          <p:cNvSpPr/>
          <p:nvPr/>
        </p:nvSpPr>
        <p:spPr>
          <a:xfrm>
            <a:off x="6478477" y="5132638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C205FAF-1601-F949-4F7B-DF3277DE395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931816" y="4406581"/>
            <a:ext cx="568970" cy="2811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07FAA81-B9A6-5B20-9E90-26440D0B6362}"/>
              </a:ext>
            </a:extLst>
          </p:cNvPr>
          <p:cNvSpPr/>
          <p:nvPr/>
        </p:nvSpPr>
        <p:spPr>
          <a:xfrm>
            <a:off x="6887366" y="464329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7B6A3DA-DADF-128C-D071-9B0D2A78E05A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3224842" y="4609085"/>
            <a:ext cx="1073449" cy="2017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8971A-D506-84A8-5257-EDFF464185E9}"/>
              </a:ext>
            </a:extLst>
          </p:cNvPr>
          <p:cNvSpPr/>
          <p:nvPr/>
        </p:nvSpPr>
        <p:spPr>
          <a:xfrm>
            <a:off x="4253841" y="476640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FFDA487-E946-CE48-DC45-763A7293487B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524533" y="3891442"/>
            <a:ext cx="1718035" cy="352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C0C63A18-A491-C325-2585-046510E1A904}"/>
              </a:ext>
            </a:extLst>
          </p:cNvPr>
          <p:cNvSpPr/>
          <p:nvPr/>
        </p:nvSpPr>
        <p:spPr>
          <a:xfrm>
            <a:off x="5198118" y="4199229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396C465-36A8-6513-CF85-B0E4073CBC40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895841" y="1487545"/>
            <a:ext cx="604945" cy="4466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E9788B51-48CA-CADA-1A2A-260AD7DF4DC8}"/>
              </a:ext>
            </a:extLst>
          </p:cNvPr>
          <p:cNvSpPr/>
          <p:nvPr/>
        </p:nvSpPr>
        <p:spPr>
          <a:xfrm>
            <a:off x="6851391" y="1889737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61CE6A-F58C-8300-2843-3BBB192046CD}"/>
              </a:ext>
            </a:extLst>
          </p:cNvPr>
          <p:cNvSpPr txBox="1"/>
          <p:nvPr/>
        </p:nvSpPr>
        <p:spPr>
          <a:xfrm>
            <a:off x="7500786" y="1364434"/>
            <a:ext cx="299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투명 아크릴 판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택배가 로봇에서 떨어지지 않도록 지지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63520F-CDCB-FFFD-DA14-D1D44E5BC1D2}"/>
              </a:ext>
            </a:extLst>
          </p:cNvPr>
          <p:cNvCxnSpPr>
            <a:cxnSpLocks/>
            <a:endCxn id="83" idx="3"/>
          </p:cNvCxnSpPr>
          <p:nvPr/>
        </p:nvCxnSpPr>
        <p:spPr>
          <a:xfrm flipH="1" flipV="1">
            <a:off x="3482170" y="1497816"/>
            <a:ext cx="727221" cy="3665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BAF465B7-F201-7A44-31C4-28501C25372D}"/>
              </a:ext>
            </a:extLst>
          </p:cNvPr>
          <p:cNvSpPr/>
          <p:nvPr/>
        </p:nvSpPr>
        <p:spPr>
          <a:xfrm>
            <a:off x="4164941" y="1819868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5448D1-6C8F-80B1-4C62-DDC7B7C9CE8E}"/>
              </a:ext>
            </a:extLst>
          </p:cNvPr>
          <p:cNvSpPr txBox="1"/>
          <p:nvPr/>
        </p:nvSpPr>
        <p:spPr>
          <a:xfrm>
            <a:off x="229356" y="1374705"/>
            <a:ext cx="3252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: 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벨트를 동작 시켜 물건을 떨어트림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F9B016-187E-56FC-67D8-A8DD70FD3775}"/>
              </a:ext>
            </a:extLst>
          </p:cNvPr>
          <p:cNvSpPr txBox="1"/>
          <p:nvPr/>
        </p:nvSpPr>
        <p:spPr>
          <a:xfrm>
            <a:off x="1044883" y="1578632"/>
            <a:ext cx="1795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컨베이어 벨트는 </a:t>
            </a:r>
            <a:r>
              <a:rPr lang="en-US" altLang="ko-KR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DC</a:t>
            </a:r>
            <a:r>
              <a:rPr lang="ko-KR" altLang="en-US" sz="10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모터로 제작</a:t>
            </a:r>
            <a:endParaRPr lang="en-US" altLang="ko-KR" sz="1000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7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345</Words>
  <Application>Microsoft Office PowerPoint</Application>
  <PresentationFormat>와이드스크린</PresentationFormat>
  <Paragraphs>41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210 스탠다드 030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A2355</dc:creator>
  <cp:lastModifiedBy>A2355</cp:lastModifiedBy>
  <cp:revision>64</cp:revision>
  <dcterms:created xsi:type="dcterms:W3CDTF">2022-05-19T12:48:04Z</dcterms:created>
  <dcterms:modified xsi:type="dcterms:W3CDTF">2022-05-26T17:31:49Z</dcterms:modified>
</cp:coreProperties>
</file>